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4"/>
  </p:notesMasterIdLst>
  <p:sldIdLst>
    <p:sldId id="256" r:id="rId2"/>
    <p:sldId id="257" r:id="rId3"/>
    <p:sldId id="258" r:id="rId4"/>
    <p:sldId id="259" r:id="rId5"/>
    <p:sldId id="260" r:id="rId6"/>
    <p:sldId id="267" r:id="rId7"/>
    <p:sldId id="261" r:id="rId8"/>
    <p:sldId id="265" r:id="rId9"/>
    <p:sldId id="262" r:id="rId10"/>
    <p:sldId id="263" r:id="rId11"/>
    <p:sldId id="264"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15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6F8E83-3E48-4585-911D-ADA06BB314BB}" type="datetimeFigureOut">
              <a:rPr lang="en-US" smtClean="0"/>
              <a:t>7/2/2019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ED388D-D2DE-4765-AC70-EB71FB2CC08E}" type="slidenum">
              <a:rPr lang="en-US" smtClean="0"/>
              <a:t>‹#›</a:t>
            </a:fld>
            <a:endParaRPr lang="en-US" dirty="0"/>
          </a:p>
        </p:txBody>
      </p:sp>
    </p:spTree>
    <p:extLst>
      <p:ext uri="{BB962C8B-B14F-4D97-AF65-F5344CB8AC3E}">
        <p14:creationId xmlns:p14="http://schemas.microsoft.com/office/powerpoint/2010/main" val="3944603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presents the definition of an infinitive and brief description of how an infinitive is used in grammar. The word “to” is usually used to make the infinitive by joining to the stem of the verb hence the name infinitive maker. </a:t>
            </a:r>
            <a:endParaRPr lang="en-US" dirty="0"/>
          </a:p>
        </p:txBody>
      </p:sp>
      <p:sp>
        <p:nvSpPr>
          <p:cNvPr id="4" name="Slide Number Placeholder 3"/>
          <p:cNvSpPr>
            <a:spLocks noGrp="1"/>
          </p:cNvSpPr>
          <p:nvPr>
            <p:ph type="sldNum" sz="quarter" idx="10"/>
          </p:nvPr>
        </p:nvSpPr>
        <p:spPr/>
        <p:txBody>
          <a:bodyPr/>
          <a:lstStyle/>
          <a:p>
            <a:fld id="{E5ED388D-D2DE-4765-AC70-EB71FB2CC08E}" type="slidenum">
              <a:rPr lang="en-US" smtClean="0"/>
              <a:t>2</a:t>
            </a:fld>
            <a:endParaRPr lang="en-US" dirty="0"/>
          </a:p>
        </p:txBody>
      </p:sp>
    </p:spTree>
    <p:extLst>
      <p:ext uri="{BB962C8B-B14F-4D97-AF65-F5344CB8AC3E}">
        <p14:creationId xmlns:p14="http://schemas.microsoft.com/office/powerpoint/2010/main" val="952199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slides represents few among</a:t>
            </a:r>
            <a:r>
              <a:rPr lang="en-US" baseline="0" dirty="0" smtClean="0"/>
              <a:t> many other infinitives which are available in the English grammar</a:t>
            </a:r>
          </a:p>
          <a:p>
            <a:endParaRPr lang="en-US" dirty="0"/>
          </a:p>
        </p:txBody>
      </p:sp>
      <p:sp>
        <p:nvSpPr>
          <p:cNvPr id="4" name="Slide Number Placeholder 3"/>
          <p:cNvSpPr>
            <a:spLocks noGrp="1"/>
          </p:cNvSpPr>
          <p:nvPr>
            <p:ph type="sldNum" sz="quarter" idx="10"/>
          </p:nvPr>
        </p:nvSpPr>
        <p:spPr/>
        <p:txBody>
          <a:bodyPr/>
          <a:lstStyle/>
          <a:p>
            <a:fld id="{E5ED388D-D2DE-4765-AC70-EB71FB2CC08E}" type="slidenum">
              <a:rPr lang="en-US" smtClean="0"/>
              <a:t>3</a:t>
            </a:fld>
            <a:endParaRPr lang="en-US" dirty="0"/>
          </a:p>
        </p:txBody>
      </p:sp>
    </p:spTree>
    <p:extLst>
      <p:ext uri="{BB962C8B-B14F-4D97-AF65-F5344CB8AC3E}">
        <p14:creationId xmlns:p14="http://schemas.microsoft.com/office/powerpoint/2010/main" val="2688734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split infinitive is constructed when , the word “to” and the bare infinitive are separated by another word,</a:t>
            </a:r>
            <a:r>
              <a:rPr lang="en-US" baseline="0" dirty="0" smtClean="0"/>
              <a:t> either an adverb or an adverbial phrase.  In our examples, the words smartly and quietly have created our split infinitive since they have come in between the participle “to” and the infinitives “dress” and “study” respectively. </a:t>
            </a:r>
            <a:endParaRPr lang="en-US" dirty="0"/>
          </a:p>
        </p:txBody>
      </p:sp>
      <p:sp>
        <p:nvSpPr>
          <p:cNvPr id="4" name="Slide Number Placeholder 3"/>
          <p:cNvSpPr>
            <a:spLocks noGrp="1"/>
          </p:cNvSpPr>
          <p:nvPr>
            <p:ph type="sldNum" sz="quarter" idx="10"/>
          </p:nvPr>
        </p:nvSpPr>
        <p:spPr/>
        <p:txBody>
          <a:bodyPr/>
          <a:lstStyle/>
          <a:p>
            <a:fld id="{E5ED388D-D2DE-4765-AC70-EB71FB2CC08E}" type="slidenum">
              <a:rPr lang="en-US" smtClean="0"/>
              <a:t>4</a:t>
            </a:fld>
            <a:endParaRPr lang="en-US" dirty="0"/>
          </a:p>
        </p:txBody>
      </p:sp>
    </p:spTree>
    <p:extLst>
      <p:ext uri="{BB962C8B-B14F-4D97-AF65-F5344CB8AC3E}">
        <p14:creationId xmlns:p14="http://schemas.microsoft.com/office/powerpoint/2010/main" val="71883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Conventions usually</a:t>
            </a:r>
            <a:r>
              <a:rPr lang="en-US" baseline="0" dirty="0" smtClean="0"/>
              <a:t> guide the behaviour in which everybody should engage in  day in day out, without thinking about the rules. They include driving on the right side and greeting others. Customs are usually culturally based and are transferred from one generation to another. The members of the specific culture are expected to follow their customs. </a:t>
            </a:r>
            <a:endParaRPr lang="en-US" dirty="0"/>
          </a:p>
        </p:txBody>
      </p:sp>
      <p:sp>
        <p:nvSpPr>
          <p:cNvPr id="4" name="Slide Number Placeholder 3"/>
          <p:cNvSpPr>
            <a:spLocks noGrp="1"/>
          </p:cNvSpPr>
          <p:nvPr>
            <p:ph type="sldNum" sz="quarter" idx="10"/>
          </p:nvPr>
        </p:nvSpPr>
        <p:spPr/>
        <p:txBody>
          <a:bodyPr/>
          <a:lstStyle/>
          <a:p>
            <a:fld id="{E5ED388D-D2DE-4765-AC70-EB71FB2CC08E}" type="slidenum">
              <a:rPr lang="en-US" smtClean="0"/>
              <a:t>6</a:t>
            </a:fld>
            <a:endParaRPr lang="en-US" dirty="0"/>
          </a:p>
        </p:txBody>
      </p:sp>
    </p:spTree>
    <p:extLst>
      <p:ext uri="{BB962C8B-B14F-4D97-AF65-F5344CB8AC3E}">
        <p14:creationId xmlns:p14="http://schemas.microsoft.com/office/powerpoint/2010/main" val="850563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Neutral color in this period was associated with serious work. </a:t>
            </a:r>
            <a:endParaRPr lang="en-US" dirty="0"/>
          </a:p>
        </p:txBody>
      </p:sp>
      <p:sp>
        <p:nvSpPr>
          <p:cNvPr id="4" name="Slide Number Placeholder 3"/>
          <p:cNvSpPr>
            <a:spLocks noGrp="1"/>
          </p:cNvSpPr>
          <p:nvPr>
            <p:ph type="sldNum" sz="quarter" idx="10"/>
          </p:nvPr>
        </p:nvSpPr>
        <p:spPr/>
        <p:txBody>
          <a:bodyPr/>
          <a:lstStyle/>
          <a:p>
            <a:fld id="{E5ED388D-D2DE-4765-AC70-EB71FB2CC08E}" type="slidenum">
              <a:rPr lang="en-US" smtClean="0"/>
              <a:t>7</a:t>
            </a:fld>
            <a:endParaRPr lang="en-US" dirty="0"/>
          </a:p>
        </p:txBody>
      </p:sp>
    </p:spTree>
    <p:extLst>
      <p:ext uri="{BB962C8B-B14F-4D97-AF65-F5344CB8AC3E}">
        <p14:creationId xmlns:p14="http://schemas.microsoft.com/office/powerpoint/2010/main" val="4115536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Always</a:t>
            </a:r>
            <a:r>
              <a:rPr lang="en-US" baseline="0" dirty="0" smtClean="0"/>
              <a:t> try to be on time. Nobody enjoys waiting for others who usually come late. When you are late out your control, sent an earlier apology to be late. If you see somebody squirming, give them their personal time. Learn how to communicate well when giving information or responding. Do not moonlike the discussion. It is wrong to be talking on phone , chatting or texting at an official place or talking about private things in public. </a:t>
            </a:r>
            <a:endParaRPr lang="en-US" dirty="0"/>
          </a:p>
        </p:txBody>
      </p:sp>
      <p:sp>
        <p:nvSpPr>
          <p:cNvPr id="4" name="Slide Number Placeholder 3"/>
          <p:cNvSpPr>
            <a:spLocks noGrp="1"/>
          </p:cNvSpPr>
          <p:nvPr>
            <p:ph type="sldNum" sz="quarter" idx="10"/>
          </p:nvPr>
        </p:nvSpPr>
        <p:spPr/>
        <p:txBody>
          <a:bodyPr/>
          <a:lstStyle/>
          <a:p>
            <a:fld id="{E5ED388D-D2DE-4765-AC70-EB71FB2CC08E}" type="slidenum">
              <a:rPr lang="en-US" smtClean="0"/>
              <a:t>9</a:t>
            </a:fld>
            <a:endParaRPr lang="en-US" dirty="0"/>
          </a:p>
        </p:txBody>
      </p:sp>
    </p:spTree>
    <p:extLst>
      <p:ext uri="{BB962C8B-B14F-4D97-AF65-F5344CB8AC3E}">
        <p14:creationId xmlns:p14="http://schemas.microsoft.com/office/powerpoint/2010/main" val="1050563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conventions and customs cover a very wide range of transformations century to century, decade in decade out.</a:t>
            </a:r>
          </a:p>
          <a:p>
            <a:r>
              <a:rPr lang="en-US" dirty="0" smtClean="0"/>
              <a:t>The year 1904 marks a year when rules split infinitives were published.</a:t>
            </a:r>
          </a:p>
          <a:p>
            <a:r>
              <a:rPr lang="en-US" smtClean="0"/>
              <a:t>this year also marks great social conventions and customs in dressing and fashion, etiquette rules and writing conventions as discussed above</a:t>
            </a:r>
            <a:endParaRPr lang="en-US"/>
          </a:p>
        </p:txBody>
      </p:sp>
      <p:sp>
        <p:nvSpPr>
          <p:cNvPr id="4" name="Slide Number Placeholder 3"/>
          <p:cNvSpPr>
            <a:spLocks noGrp="1"/>
          </p:cNvSpPr>
          <p:nvPr>
            <p:ph type="sldNum" sz="quarter" idx="10"/>
          </p:nvPr>
        </p:nvSpPr>
        <p:spPr/>
        <p:txBody>
          <a:bodyPr/>
          <a:lstStyle/>
          <a:p>
            <a:fld id="{E5ED388D-D2DE-4765-AC70-EB71FB2CC08E}" type="slidenum">
              <a:rPr lang="en-US" smtClean="0"/>
              <a:t>11</a:t>
            </a:fld>
            <a:endParaRPr lang="en-US" dirty="0"/>
          </a:p>
        </p:txBody>
      </p:sp>
    </p:spTree>
    <p:extLst>
      <p:ext uri="{BB962C8B-B14F-4D97-AF65-F5344CB8AC3E}">
        <p14:creationId xmlns:p14="http://schemas.microsoft.com/office/powerpoint/2010/main" val="1685001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dirty="0"/>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FDC43EF5-7537-4EBD-ADB6-E7609AC1838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C43EF5-7537-4EBD-ADB6-E7609AC1838C}"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C43EF5-7537-4EBD-ADB6-E7609AC1838C}"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C43EF5-7537-4EBD-ADB6-E7609AC1838C}" type="slidenum">
              <a:rPr lang="en-US" smtClean="0"/>
              <a:t>‹#›</a:t>
            </a:fld>
            <a:endParaRPr lang="en-US" dirty="0"/>
          </a:p>
        </p:txBody>
      </p:sp>
      <p:sp>
        <p:nvSpPr>
          <p:cNvPr id="13" name="Content Placeholder 12"/>
          <p:cNvSpPr>
            <a:spLocks noGrp="1"/>
          </p:cNvSpPr>
          <p:nvPr>
            <p:ph sz="quarter" idx="13"/>
          </p:nvPr>
        </p:nvSpPr>
        <p:spPr>
          <a:xfrm>
            <a:off x="6858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C43EF5-7537-4EBD-ADB6-E7609AC1838C}" type="slidenum">
              <a:rPr lang="en-US" smtClean="0"/>
              <a:t>‹#›</a:t>
            </a:fld>
            <a:endParaRPr lang="en-US" dirty="0"/>
          </a:p>
        </p:txBody>
      </p:sp>
      <p:sp>
        <p:nvSpPr>
          <p:cNvPr id="15" name="Content Placeholder 14"/>
          <p:cNvSpPr>
            <a:spLocks noGrp="1"/>
          </p:cNvSpPr>
          <p:nvPr>
            <p:ph sz="quarter" idx="13"/>
          </p:nvPr>
        </p:nvSpPr>
        <p:spPr>
          <a:xfrm>
            <a:off x="6858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C43EF5-7537-4EBD-ADB6-E7609AC1838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C43EF5-7537-4EBD-ADB6-E7609AC1838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C43EF5-7537-4EBD-ADB6-E7609AC1838C}" type="slidenum">
              <a:rPr lang="en-US" smtClean="0"/>
              <a:t>‹#›</a:t>
            </a:fld>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C43EF5-7537-4EBD-ADB6-E7609AC1838C}" type="slidenum">
              <a:rPr lang="en-US" smtClean="0"/>
              <a:t>‹#›</a:t>
            </a:fld>
            <a:endParaRPr lang="en-US"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C43EF5-7537-4EBD-ADB6-E7609AC1838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D77C6-9023-4D5A-8698-48DAC4A13BF6}" type="datetimeFigureOut">
              <a:rPr lang="en-US" smtClean="0"/>
              <a:t>7/2/2019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C43EF5-7537-4EBD-ADB6-E7609AC1838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6BDD77C6-9023-4D5A-8698-48DAC4A13BF6}" type="datetimeFigureOut">
              <a:rPr lang="en-US" smtClean="0"/>
              <a:t>7/2/2019</a:t>
            </a:fld>
            <a:endParaRPr lang="en-US"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FDC43EF5-7537-4EBD-ADB6-E7609AC1838C}"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143000"/>
            <a:ext cx="7772400" cy="1470025"/>
          </a:xfrm>
        </p:spPr>
        <p:txBody>
          <a:bodyPr/>
          <a:lstStyle/>
          <a:p>
            <a:r>
              <a:rPr lang="en-US" dirty="0" smtClean="0"/>
              <a:t>Split Infinitive</a:t>
            </a:r>
            <a:endParaRPr lang="en-US" dirty="0"/>
          </a:p>
        </p:txBody>
      </p:sp>
      <p:sp>
        <p:nvSpPr>
          <p:cNvPr id="3" name="Subtitle 2"/>
          <p:cNvSpPr>
            <a:spLocks noGrp="1"/>
          </p:cNvSpPr>
          <p:nvPr>
            <p:ph type="subTitle" idx="1"/>
          </p:nvPr>
        </p:nvSpPr>
        <p:spPr>
          <a:xfrm>
            <a:off x="1219200" y="2895600"/>
            <a:ext cx="6553200" cy="2743200"/>
          </a:xfrm>
        </p:spPr>
        <p:txBody>
          <a:bodyPr>
            <a:normAutofit/>
          </a:bodyPr>
          <a:lstStyle/>
          <a:p>
            <a:r>
              <a:rPr lang="en-US" dirty="0" smtClean="0"/>
              <a:t>Name</a:t>
            </a:r>
          </a:p>
          <a:p>
            <a:r>
              <a:rPr lang="en-US" dirty="0" smtClean="0"/>
              <a:t>Institution Affiliations</a:t>
            </a:r>
          </a:p>
          <a:p>
            <a:r>
              <a:rPr lang="en-US" dirty="0" smtClean="0"/>
              <a:t>Course Title</a:t>
            </a:r>
          </a:p>
          <a:p>
            <a:r>
              <a:rPr lang="en-US" dirty="0" smtClean="0"/>
              <a:t>Date </a:t>
            </a:r>
          </a:p>
          <a:p>
            <a:endParaRPr lang="en-US" dirty="0"/>
          </a:p>
        </p:txBody>
      </p:sp>
    </p:spTree>
    <p:extLst>
      <p:ext uri="{BB962C8B-B14F-4D97-AF65-F5344CB8AC3E}">
        <p14:creationId xmlns:p14="http://schemas.microsoft.com/office/powerpoint/2010/main" val="269088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Definition </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1143000"/>
            <a:ext cx="8305800" cy="4983163"/>
          </a:xfrm>
        </p:spPr>
        <p:txBody>
          <a:bodyPr>
            <a:normAutofit/>
          </a:bodyPr>
          <a:lstStyle/>
          <a:p>
            <a:r>
              <a:rPr lang="en-US" dirty="0" smtClean="0"/>
              <a:t>An infinitive is a plain form of a verb which is basically available in dictionaries. </a:t>
            </a:r>
          </a:p>
          <a:p>
            <a:r>
              <a:rPr lang="en-US" dirty="0" smtClean="0"/>
              <a:t>An infinitive is a verb which is normally go before by the participle “to”.</a:t>
            </a:r>
          </a:p>
          <a:p>
            <a:r>
              <a:rPr lang="en-US" dirty="0" smtClean="0"/>
              <a:t>The word “to” is referred to as an infinitive maker.</a:t>
            </a:r>
          </a:p>
          <a:p>
            <a:r>
              <a:rPr lang="en-US" dirty="0" smtClean="0"/>
              <a:t>Infinitives are used in day-to-day writing and conversations.</a:t>
            </a:r>
          </a:p>
          <a:p>
            <a:r>
              <a:rPr lang="en-US" dirty="0" smtClean="0"/>
              <a:t>Infinitives can be used as adverbs, adjectives or nouns.  </a:t>
            </a:r>
          </a:p>
          <a:p>
            <a:endParaRPr lang="en-US" dirty="0"/>
          </a:p>
        </p:txBody>
      </p:sp>
    </p:spTree>
    <p:extLst>
      <p:ext uri="{BB962C8B-B14F-4D97-AF65-F5344CB8AC3E}">
        <p14:creationId xmlns:p14="http://schemas.microsoft.com/office/powerpoint/2010/main" val="315518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infinitives </a:t>
            </a:r>
            <a:endParaRPr lang="en-US" dirty="0"/>
          </a:p>
        </p:txBody>
      </p:sp>
      <p:sp>
        <p:nvSpPr>
          <p:cNvPr id="3" name="Content Placeholder 2"/>
          <p:cNvSpPr>
            <a:spLocks noGrp="1"/>
          </p:cNvSpPr>
          <p:nvPr>
            <p:ph idx="1"/>
          </p:nvPr>
        </p:nvSpPr>
        <p:spPr/>
        <p:txBody>
          <a:bodyPr/>
          <a:lstStyle/>
          <a:p>
            <a:r>
              <a:rPr lang="en-US" dirty="0" smtClean="0"/>
              <a:t>There are various infinitives in the English language. They include:</a:t>
            </a:r>
          </a:p>
          <a:p>
            <a:r>
              <a:rPr lang="en-US" dirty="0" smtClean="0"/>
              <a:t>To run</a:t>
            </a:r>
          </a:p>
          <a:p>
            <a:r>
              <a:rPr lang="en-US" dirty="0" smtClean="0"/>
              <a:t>To eat</a:t>
            </a:r>
          </a:p>
          <a:p>
            <a:r>
              <a:rPr lang="en-US" dirty="0" smtClean="0"/>
              <a:t>To be</a:t>
            </a:r>
          </a:p>
          <a:p>
            <a:r>
              <a:rPr lang="en-US" dirty="0" smtClean="0"/>
              <a:t>To learn</a:t>
            </a:r>
          </a:p>
          <a:p>
            <a:r>
              <a:rPr lang="en-US" dirty="0" smtClean="0"/>
              <a:t>To speak</a:t>
            </a:r>
          </a:p>
        </p:txBody>
      </p:sp>
    </p:spTree>
    <p:extLst>
      <p:ext uri="{BB962C8B-B14F-4D97-AF65-F5344CB8AC3E}">
        <p14:creationId xmlns:p14="http://schemas.microsoft.com/office/powerpoint/2010/main" val="339987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split infinitive?</a:t>
            </a:r>
            <a:endParaRPr lang="en-US" dirty="0"/>
          </a:p>
        </p:txBody>
      </p:sp>
      <p:sp>
        <p:nvSpPr>
          <p:cNvPr id="3" name="Content Placeholder 2"/>
          <p:cNvSpPr>
            <a:spLocks noGrp="1"/>
          </p:cNvSpPr>
          <p:nvPr>
            <p:ph idx="1"/>
          </p:nvPr>
        </p:nvSpPr>
        <p:spPr/>
        <p:txBody>
          <a:bodyPr/>
          <a:lstStyle/>
          <a:p>
            <a:r>
              <a:rPr lang="en-US" dirty="0" smtClean="0"/>
              <a:t>A split infinitive is a writing construction which happens when two sections of  infinitive are separated by a different word, (Close, 1987). </a:t>
            </a:r>
          </a:p>
          <a:p>
            <a:r>
              <a:rPr lang="en-US" dirty="0" smtClean="0"/>
              <a:t> it is also known as cleft infinitive. </a:t>
            </a:r>
          </a:p>
          <a:p>
            <a:r>
              <a:rPr lang="en-US" dirty="0" smtClean="0"/>
              <a:t>Examples are: </a:t>
            </a:r>
          </a:p>
          <a:p>
            <a:r>
              <a:rPr lang="en-US" dirty="0" smtClean="0"/>
              <a:t>“To smartly dress”</a:t>
            </a:r>
          </a:p>
          <a:p>
            <a:r>
              <a:rPr lang="en-US" dirty="0" smtClean="0"/>
              <a:t>“To quietly study”</a:t>
            </a:r>
          </a:p>
          <a:p>
            <a:endParaRPr lang="en-US" dirty="0"/>
          </a:p>
        </p:txBody>
      </p:sp>
    </p:spTree>
    <p:extLst>
      <p:ext uri="{BB962C8B-B14F-4D97-AF65-F5344CB8AC3E}">
        <p14:creationId xmlns:p14="http://schemas.microsoft.com/office/powerpoint/2010/main" val="3619938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Changes in split infinitive rules </a:t>
            </a:r>
            <a:endParaRPr lang="en-US" dirty="0"/>
          </a:p>
        </p:txBody>
      </p:sp>
      <p:sp>
        <p:nvSpPr>
          <p:cNvPr id="3" name="Content Placeholder 2"/>
          <p:cNvSpPr>
            <a:spLocks noGrp="1"/>
          </p:cNvSpPr>
          <p:nvPr>
            <p:ph idx="1"/>
          </p:nvPr>
        </p:nvSpPr>
        <p:spPr/>
        <p:txBody>
          <a:bodyPr>
            <a:normAutofit/>
          </a:bodyPr>
          <a:lstStyle/>
          <a:p>
            <a:r>
              <a:rPr lang="en-US" dirty="0" smtClean="0"/>
              <a:t>The rules of split infinitives changed mostly in the 20</a:t>
            </a:r>
            <a:r>
              <a:rPr lang="en-US" baseline="30000" dirty="0" smtClean="0"/>
              <a:t>th</a:t>
            </a:r>
            <a:r>
              <a:rPr lang="en-US" dirty="0" smtClean="0"/>
              <a:t> century. </a:t>
            </a:r>
          </a:p>
          <a:p>
            <a:r>
              <a:rPr lang="en-US" dirty="0" smtClean="0"/>
              <a:t>In the year 1904, major changes in the rules binding split infinitives occurred. </a:t>
            </a:r>
          </a:p>
          <a:p>
            <a:r>
              <a:rPr lang="en-US" dirty="0" smtClean="0"/>
              <a:t>This year marks some social conventions and customs which were practiced in the United States, (Turiel, 1983).</a:t>
            </a:r>
          </a:p>
          <a:p>
            <a:r>
              <a:rPr lang="en-US" dirty="0" smtClean="0"/>
              <a:t>Our discussion below focuses on the conventions and customs surrounding dressing and fashion, rules of etiquette and writing conventions.</a:t>
            </a:r>
          </a:p>
          <a:p>
            <a:endParaRPr lang="en-US" dirty="0"/>
          </a:p>
        </p:txBody>
      </p:sp>
    </p:spTree>
    <p:extLst>
      <p:ext uri="{BB962C8B-B14F-4D97-AF65-F5344CB8AC3E}">
        <p14:creationId xmlns:p14="http://schemas.microsoft.com/office/powerpoint/2010/main" val="874575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 social conventions and customs</a:t>
            </a:r>
            <a:endParaRPr lang="en-US" dirty="0"/>
          </a:p>
        </p:txBody>
      </p:sp>
      <p:sp>
        <p:nvSpPr>
          <p:cNvPr id="3" name="Content Placeholder 2"/>
          <p:cNvSpPr>
            <a:spLocks noGrp="1"/>
          </p:cNvSpPr>
          <p:nvPr>
            <p:ph idx="1"/>
          </p:nvPr>
        </p:nvSpPr>
        <p:spPr/>
        <p:txBody>
          <a:bodyPr/>
          <a:lstStyle/>
          <a:p>
            <a:r>
              <a:rPr lang="en-US" dirty="0" smtClean="0"/>
              <a:t>Social conventions refers to the basic rules and norms which govern a huge number of behaviors.</a:t>
            </a:r>
          </a:p>
          <a:p>
            <a:r>
              <a:rPr lang="en-US" dirty="0" smtClean="0"/>
              <a:t>Customs are the cultural ideas which describe the pattern of behavior which is characteristic of the lifestyle in a certain social system. </a:t>
            </a:r>
          </a:p>
          <a:p>
            <a:endParaRPr lang="en-US" dirty="0"/>
          </a:p>
        </p:txBody>
      </p:sp>
    </p:spTree>
    <p:extLst>
      <p:ext uri="{BB962C8B-B14F-4D97-AF65-F5344CB8AC3E}">
        <p14:creationId xmlns:p14="http://schemas.microsoft.com/office/powerpoint/2010/main" val="1657801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Dress and fashion conventions and customs.</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During the first decade of the 1990s, the society went under a great transformation across all aspects.</a:t>
            </a:r>
          </a:p>
          <a:p>
            <a:r>
              <a:rPr lang="en-US" dirty="0" smtClean="0"/>
              <a:t>Women matched dresses with hats and also added an umbrella.</a:t>
            </a:r>
          </a:p>
          <a:p>
            <a:r>
              <a:rPr lang="en-US" dirty="0" smtClean="0"/>
              <a:t>Fashion was majorly expressed in high collars, long sleeves and even gloves.</a:t>
            </a:r>
          </a:p>
          <a:p>
            <a:r>
              <a:rPr lang="en-US" dirty="0"/>
              <a:t>edwardian blouse and a maxi-skirt </a:t>
            </a:r>
            <a:r>
              <a:rPr lang="en-US" dirty="0" smtClean="0"/>
              <a:t>were also common, (Roche, 1996).</a:t>
            </a:r>
          </a:p>
          <a:p>
            <a:r>
              <a:rPr lang="en-US" dirty="0" smtClean="0"/>
              <a:t>Men wore shirts, ties and darker of neutral color. </a:t>
            </a:r>
            <a:endParaRPr lang="en-US" dirty="0"/>
          </a:p>
        </p:txBody>
      </p:sp>
    </p:spTree>
    <p:extLst>
      <p:ext uri="{BB962C8B-B14F-4D97-AF65-F5344CB8AC3E}">
        <p14:creationId xmlns:p14="http://schemas.microsoft.com/office/powerpoint/2010/main" val="3958858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Dress and fashion conventions and customs.</a:t>
            </a:r>
            <a:br>
              <a:rPr lang="en-US" dirty="0" smtClean="0"/>
            </a:br>
            <a:endParaRPr lang="en-US" dirty="0"/>
          </a:p>
        </p:txBody>
      </p:sp>
      <p:sp>
        <p:nvSpPr>
          <p:cNvPr id="3" name="Content Placeholder 2"/>
          <p:cNvSpPr>
            <a:spLocks noGrp="1"/>
          </p:cNvSpPr>
          <p:nvPr>
            <p:ph idx="1"/>
          </p:nvPr>
        </p:nvSpPr>
        <p:spPr/>
        <p:txBody>
          <a:bodyPr/>
          <a:lstStyle/>
          <a:p>
            <a:r>
              <a:rPr lang="en-US" dirty="0" smtClean="0"/>
              <a:t>See the dress and fashion here</a:t>
            </a:r>
            <a:endParaRPr lang="en-US" dirty="0"/>
          </a:p>
        </p:txBody>
      </p:sp>
      <p:pic>
        <p:nvPicPr>
          <p:cNvPr id="1026" name="Picture 2" descr="C:\Users\mw\Pictures\download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139274"/>
            <a:ext cx="1819275" cy="2514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w\Pictures\downlo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0" y="2505075"/>
            <a:ext cx="2476500"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w\Pictures\download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2387532"/>
            <a:ext cx="1628775" cy="2809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795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Rules of etiquette conventions</a:t>
            </a:r>
            <a:endParaRPr lang="en-US" dirty="0"/>
          </a:p>
        </p:txBody>
      </p:sp>
      <p:sp>
        <p:nvSpPr>
          <p:cNvPr id="3" name="Content Placeholder 2"/>
          <p:cNvSpPr>
            <a:spLocks noGrp="1"/>
          </p:cNvSpPr>
          <p:nvPr>
            <p:ph idx="1"/>
          </p:nvPr>
        </p:nvSpPr>
        <p:spPr/>
        <p:txBody>
          <a:bodyPr>
            <a:normAutofit/>
          </a:bodyPr>
          <a:lstStyle/>
          <a:p>
            <a:r>
              <a:rPr lang="en-US" dirty="0" smtClean="0"/>
              <a:t>Rules of etiquette refers to the good manners.</a:t>
            </a:r>
          </a:p>
          <a:p>
            <a:r>
              <a:rPr lang="en-US" dirty="0" smtClean="0"/>
              <a:t>They are usually out of common sense so that work flows smoothly at all times. </a:t>
            </a:r>
          </a:p>
          <a:p>
            <a:r>
              <a:rPr lang="en-US" dirty="0" smtClean="0"/>
              <a:t>These rules are similar all over. </a:t>
            </a:r>
          </a:p>
          <a:p>
            <a:r>
              <a:rPr lang="en-US" dirty="0" smtClean="0"/>
              <a:t>They include:</a:t>
            </a:r>
          </a:p>
          <a:p>
            <a:r>
              <a:rPr lang="en-US" dirty="0" smtClean="0"/>
              <a:t>Be on time</a:t>
            </a:r>
          </a:p>
          <a:p>
            <a:r>
              <a:rPr lang="en-US" dirty="0" smtClean="0"/>
              <a:t>Personal space, (Shea, 1994). </a:t>
            </a:r>
          </a:p>
          <a:p>
            <a:r>
              <a:rPr lang="en-US" dirty="0" smtClean="0"/>
              <a:t>Decent conversations</a:t>
            </a:r>
          </a:p>
          <a:p>
            <a:r>
              <a:rPr lang="en-US" dirty="0" smtClean="0"/>
              <a:t>Handling cell phones</a:t>
            </a:r>
            <a:endParaRPr lang="en-US" dirty="0"/>
          </a:p>
        </p:txBody>
      </p:sp>
    </p:spTree>
    <p:extLst>
      <p:ext uri="{BB962C8B-B14F-4D97-AF65-F5344CB8AC3E}">
        <p14:creationId xmlns:p14="http://schemas.microsoft.com/office/powerpoint/2010/main" val="4160163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conventions</a:t>
            </a:r>
            <a:endParaRPr lang="en-US" dirty="0"/>
          </a:p>
        </p:txBody>
      </p:sp>
      <p:sp>
        <p:nvSpPr>
          <p:cNvPr id="3" name="Content Placeholder 2"/>
          <p:cNvSpPr>
            <a:spLocks noGrp="1"/>
          </p:cNvSpPr>
          <p:nvPr>
            <p:ph idx="1"/>
          </p:nvPr>
        </p:nvSpPr>
        <p:spPr/>
        <p:txBody>
          <a:bodyPr>
            <a:normAutofit/>
          </a:bodyPr>
          <a:lstStyle/>
          <a:p>
            <a:r>
              <a:rPr lang="en-US" dirty="0" smtClean="0"/>
              <a:t>Writing conventions refer to the elements which make it easy to understand writing and make it clear. </a:t>
            </a:r>
          </a:p>
          <a:p>
            <a:r>
              <a:rPr lang="en-US" dirty="0" smtClean="0"/>
              <a:t>They include spellings, punctuation, capitalizations and grammar. </a:t>
            </a:r>
          </a:p>
          <a:p>
            <a:r>
              <a:rPr lang="en-US" dirty="0" smtClean="0"/>
              <a:t>Punctuation was a fairly made creation to lead speakers convey texts written by other people.</a:t>
            </a:r>
          </a:p>
          <a:p>
            <a:r>
              <a:rPr lang="en-US" dirty="0" smtClean="0"/>
              <a:t>Grammar was meant to create the smooth flow of events described in the sentences. </a:t>
            </a:r>
            <a:endParaRPr lang="en-US" dirty="0"/>
          </a:p>
        </p:txBody>
      </p:sp>
    </p:spTree>
    <p:extLst>
      <p:ext uri="{BB962C8B-B14F-4D97-AF65-F5344CB8AC3E}">
        <p14:creationId xmlns:p14="http://schemas.microsoft.com/office/powerpoint/2010/main" val="814734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Conclusion</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Social conventions and customs cover a very wide range of transformations century to century, decade in decade out.</a:t>
            </a:r>
          </a:p>
          <a:p>
            <a:r>
              <a:rPr lang="en-US" dirty="0" smtClean="0"/>
              <a:t>The year 1904 marks a year when rules split infinitives were published.</a:t>
            </a:r>
          </a:p>
          <a:p>
            <a:r>
              <a:rPr lang="en-US" dirty="0" smtClean="0"/>
              <a:t>this year also marks great social conventions and customs in dressing and fashion, etiquette rules and writing conventions as discussed above. </a:t>
            </a:r>
            <a:endParaRPr lang="en-US" dirty="0"/>
          </a:p>
        </p:txBody>
      </p:sp>
    </p:spTree>
    <p:extLst>
      <p:ext uri="{BB962C8B-B14F-4D97-AF65-F5344CB8AC3E}">
        <p14:creationId xmlns:p14="http://schemas.microsoft.com/office/powerpoint/2010/main" val="2996613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normAutofit/>
          </a:bodyPr>
          <a:lstStyle/>
          <a:p>
            <a:r>
              <a:rPr lang="en-US" dirty="0"/>
              <a:t>Roche, D. (1996). </a:t>
            </a:r>
            <a:r>
              <a:rPr lang="en-US" i="1" dirty="0"/>
              <a:t>The culture of clothing: dress and fashion in the Ancien Régime</a:t>
            </a:r>
            <a:r>
              <a:rPr lang="en-US" dirty="0"/>
              <a:t>. Cambridge University Press</a:t>
            </a:r>
            <a:r>
              <a:rPr lang="en-US" dirty="0" smtClean="0"/>
              <a:t>.</a:t>
            </a:r>
          </a:p>
          <a:p>
            <a:r>
              <a:rPr lang="en-US" dirty="0"/>
              <a:t>Shea, V. (1994). Core Rules of Netiquette. </a:t>
            </a:r>
            <a:r>
              <a:rPr lang="en-US" i="1" dirty="0"/>
              <a:t>Educom Review</a:t>
            </a:r>
            <a:r>
              <a:rPr lang="en-US" dirty="0"/>
              <a:t>, </a:t>
            </a:r>
            <a:r>
              <a:rPr lang="en-US" i="1" dirty="0"/>
              <a:t>29</a:t>
            </a:r>
            <a:r>
              <a:rPr lang="en-US" dirty="0"/>
              <a:t>(5), 58-62</a:t>
            </a:r>
            <a:r>
              <a:rPr lang="en-US" dirty="0" smtClean="0"/>
              <a:t>.</a:t>
            </a:r>
          </a:p>
          <a:p>
            <a:r>
              <a:rPr lang="en-US" dirty="0"/>
              <a:t>Close, R. A. (1987). Notes on the split infinitive. </a:t>
            </a:r>
            <a:r>
              <a:rPr lang="en-US" i="1" dirty="0"/>
              <a:t>Journal of English Linguistics</a:t>
            </a:r>
            <a:r>
              <a:rPr lang="en-US" dirty="0"/>
              <a:t>, </a:t>
            </a:r>
            <a:r>
              <a:rPr lang="en-US" i="1" dirty="0"/>
              <a:t>20</a:t>
            </a:r>
            <a:r>
              <a:rPr lang="en-US" dirty="0"/>
              <a:t>(2), 217-229</a:t>
            </a:r>
            <a:r>
              <a:rPr lang="en-US" dirty="0" smtClean="0"/>
              <a:t>.</a:t>
            </a:r>
          </a:p>
          <a:p>
            <a:r>
              <a:rPr lang="en-US" dirty="0"/>
              <a:t>Turiel, E. (1983). </a:t>
            </a:r>
            <a:r>
              <a:rPr lang="en-US" i="1" dirty="0"/>
              <a:t>The development of social knowledge: Morality and convention</a:t>
            </a:r>
            <a:r>
              <a:rPr lang="en-US" dirty="0"/>
              <a:t>. Cambridge University Press.</a:t>
            </a:r>
          </a:p>
        </p:txBody>
      </p:sp>
    </p:spTree>
    <p:extLst>
      <p:ext uri="{BB962C8B-B14F-4D97-AF65-F5344CB8AC3E}">
        <p14:creationId xmlns:p14="http://schemas.microsoft.com/office/powerpoint/2010/main" val="1658475580"/>
      </p:ext>
    </p:extLst>
  </p:cSld>
  <p:clrMapOvr>
    <a:masterClrMapping/>
  </p:clrMapOvr>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TM01859862[[fn=Urban Pop]]</Template>
  <TotalTime>1506</TotalTime>
  <Words>855</Words>
  <Application>Microsoft Office PowerPoint</Application>
  <PresentationFormat>On-screen Show (4:3)</PresentationFormat>
  <Paragraphs>79</Paragraphs>
  <Slides>12</Slides>
  <Notes>7</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Urban Pop</vt:lpstr>
      <vt:lpstr>Split Infinitive</vt:lpstr>
      <vt:lpstr>Definition </vt:lpstr>
      <vt:lpstr>Examples of infinitives </vt:lpstr>
      <vt:lpstr>What is a split infinitive?</vt:lpstr>
      <vt:lpstr>Changes in split infinitive rules </vt:lpstr>
      <vt:lpstr>Definition of social conventions and customs</vt:lpstr>
      <vt:lpstr> Dress and fashion conventions and customs. </vt:lpstr>
      <vt:lpstr> Dress and fashion conventions and customs. </vt:lpstr>
      <vt:lpstr>Rules of etiquette conventions</vt:lpstr>
      <vt:lpstr>Writing conventions</vt:lpstr>
      <vt:lpstr> Conclusion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dc:creator>
  <cp:lastModifiedBy>ismail - [2010]</cp:lastModifiedBy>
  <cp:revision>14</cp:revision>
  <dcterms:created xsi:type="dcterms:W3CDTF">2019-07-01T16:28:17Z</dcterms:created>
  <dcterms:modified xsi:type="dcterms:W3CDTF">2019-07-02T17:40:57Z</dcterms:modified>
</cp:coreProperties>
</file>